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0" r:id="rId3"/>
    <p:sldId id="259" r:id="rId4"/>
    <p:sldId id="265" r:id="rId5"/>
    <p:sldId id="261" r:id="rId6"/>
    <p:sldId id="262" r:id="rId7"/>
    <p:sldId id="271" r:id="rId8"/>
    <p:sldId id="258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AB9"/>
    <a:srgbClr val="7D9F9D"/>
    <a:srgbClr val="ABC2C1"/>
    <a:srgbClr val="76C3EA"/>
    <a:srgbClr val="42ADE2"/>
    <a:srgbClr val="DEE7E7"/>
    <a:srgbClr val="95B1B0"/>
    <a:srgbClr val="BBCDCD"/>
    <a:srgbClr val="6DD9FF"/>
    <a:srgbClr val="2A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0DB19-33B4-E40A-B5FF-5E1EB1E8A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D4CBF-6BED-79C7-8ADE-11B2F5969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5DCDB-9BB3-B65A-A10D-E787E1A2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153C65-5744-1BC8-1874-4350679B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D6F4B-F209-863B-2869-65792BC9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1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25CD-8D61-E850-6683-C83C797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B63026-A229-E333-DA5A-276E1E81F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8150B-0C1D-1F19-043B-F6D7E059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228DE-C155-A619-350A-1DC5E003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03923-E5E8-CCFC-0BEA-1DBC7053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68FAAD-067D-535F-1C9B-2A4E032E1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B1C5E1-5A74-20CC-6531-89F84B034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EFF61-5A6E-D0B8-1AFF-5AB6082E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1DA4-78FD-29EF-143A-A49BE87F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911429-6411-0A11-3E7D-961FDF86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2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B5BBC-68FF-2821-2F6D-D93164B2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BC409-1C52-4148-15E6-5DDAC8E51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24366-5627-7895-3A1F-9ED95983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8B53E-642B-17F1-74CA-F25B2088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D0E59-D976-5CEE-5A76-9B2D0CC8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6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F4266-26C5-89AA-F018-856DE1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CA609-326D-9DFA-6DF7-F4921F09B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FFE922-26C6-3E43-C0D5-90D43E8E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B2A54-7D2F-9963-0F02-AD2EF392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8899F-BA02-C827-C3FD-9F695926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9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9B683-FA34-DE0A-25D0-49EAEDE3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6EB3A-C159-B4B7-88D0-39186361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FFAEBC-B111-9AE3-4AF8-B0628AD71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32C4CF-127E-1ED3-0521-DCD5879C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D40AF0-9005-9656-201B-02828B86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1DC29C-5AAD-D969-B0D7-A18A4FB1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4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BD6DB-4F37-206B-BC66-9A98BB50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79AA3-E7E6-22D7-5803-AE29D7FEB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AC7-2B0B-DE74-9915-56E60AE2E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EB9FD-F7B5-EE0D-0133-85EEBD81F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CF049D-A74C-C8F8-64B5-53F42D134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220BA9-E4EF-DCA9-F851-C4737FD6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D4E0BE-7F27-B6F2-F78D-19C1BAD3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84887-1258-419C-3943-5BC91289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3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F124A-84C0-45B3-4F70-7553F258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0C9205-B787-64CC-2746-A186CD75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6B1013-4A9D-A81A-9E9F-75EACFDD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0E7267-2E6A-7BEB-138A-B53988AD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0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AB2BED-16BF-9B19-473C-B2804CB7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06A87-EEF7-CC16-319A-70BDE05C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B98C7D-5767-FEC2-B865-4F4631FC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23868-4E58-3DAE-ADDB-F400B600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813BB-C3D7-95F0-5C32-AE41F14EE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26DA31-9D26-4619-9F7D-0FA6201CC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553C3-B2B7-4BD6-659C-B71437C0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ACED6-63E6-174C-8E9F-6671500D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2BEB9-020E-3526-9716-6351E2CE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9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EBE09-6763-EF58-EC77-885F5560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4DB0BE-8F2B-55B7-7CB7-5F6722B83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704D32-3FE7-CB28-A0C9-E794A80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45AAA8-47E7-907A-F965-6FE2987C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5A3E6-A77E-4C91-847F-A587C321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D43B6-D7D3-D714-E336-A69E5B9C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3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4DCE44-8495-12FC-150F-B45BA5E7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19CA1-6646-49A3-7D11-B0E20B3C1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D05DB-58F0-F597-E01D-FD87515CA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49C6-0BC6-4129-B8EB-23342F86BCB9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25A6B-59E2-7BB1-8E88-8FF01D553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D6293-320E-91A9-BE51-07A529FE3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B3CE8-B6D9-4800-8A8F-3160057DA6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95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0826_014917061">
            <a:hlinkClick r:id="" action="ppaction://media"/>
            <a:extLst>
              <a:ext uri="{FF2B5EF4-FFF2-40B4-BE49-F238E27FC236}">
                <a16:creationId xmlns:a16="http://schemas.microsoft.com/office/drawing/2014/main" id="{8CA4B006-FF25-9410-98DA-0D4418B25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8174" y="1051917"/>
            <a:ext cx="7743825" cy="4355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6AFEFF-806F-F988-D01F-68DE862E8C89}"/>
              </a:ext>
            </a:extLst>
          </p:cNvPr>
          <p:cNvSpPr/>
          <p:nvPr/>
        </p:nvSpPr>
        <p:spPr>
          <a:xfrm>
            <a:off x="1" y="0"/>
            <a:ext cx="4448174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9EE9-E3BB-7864-F51E-56BD9F9FE3CE}"/>
              </a:ext>
            </a:extLst>
          </p:cNvPr>
          <p:cNvSpPr txBox="1"/>
          <p:nvPr/>
        </p:nvSpPr>
        <p:spPr>
          <a:xfrm>
            <a:off x="0" y="2814369"/>
            <a:ext cx="4448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scadia Code" panose="020B0609020000020004" pitchFamily="49" charset="0"/>
              </a:rPr>
              <a:t>Reality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scadia Code" panose="020B0609020000020004" pitchFamily="49" charset="0"/>
              </a:rPr>
              <a:t>of the Disabled Exercise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40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8EA61A6-C8CB-4117-A7AF-F1D1A4A2FA47}"/>
              </a:ext>
            </a:extLst>
          </p:cNvPr>
          <p:cNvGrpSpPr/>
          <p:nvPr/>
        </p:nvGrpSpPr>
        <p:grpSpPr>
          <a:xfrm rot="3119955">
            <a:off x="5836631" y="-4662686"/>
            <a:ext cx="2967880" cy="17268284"/>
            <a:chOff x="7643809" y="0"/>
            <a:chExt cx="10742857" cy="10392381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9927FBF4-8611-3516-85E5-850D0742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281732-09F3-8080-6E02-1D56AB28A163}"/>
              </a:ext>
            </a:extLst>
          </p:cNvPr>
          <p:cNvSpPr txBox="1"/>
          <p:nvPr/>
        </p:nvSpPr>
        <p:spPr>
          <a:xfrm>
            <a:off x="0" y="194086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A.I Exercise Tutor For Disabled</a:t>
            </a:r>
            <a:endParaRPr lang="ko-KR" altLang="en-US" sz="4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01E71-BF38-B7CB-E758-D9617431D676}"/>
              </a:ext>
            </a:extLst>
          </p:cNvPr>
          <p:cNvSpPr txBox="1"/>
          <p:nvPr/>
        </p:nvSpPr>
        <p:spPr>
          <a:xfrm>
            <a:off x="9994188" y="5509356"/>
            <a:ext cx="326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나무L" panose="02030600000101010101" pitchFamily="18" charset="-127"/>
                <a:ea typeface="HY나무L" panose="02030600000101010101" pitchFamily="18" charset="-127"/>
                <a:cs typeface="함초롬돋움" panose="020B0604000101010101" pitchFamily="50" charset="-127"/>
              </a:rPr>
              <a:t>귀요미들</a:t>
            </a:r>
            <a:endParaRPr lang="ko-KR" altLang="en-US" sz="2400" b="1" dirty="0">
              <a:latin typeface="HY나무L" panose="02030600000101010101" pitchFamily="18" charset="-127"/>
              <a:ea typeface="HY나무L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4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xercise Workout at Home House Push up Fitness Body Building - Etsy">
            <a:extLst>
              <a:ext uri="{FF2B5EF4-FFF2-40B4-BE49-F238E27FC236}">
                <a16:creationId xmlns:a16="http://schemas.microsoft.com/office/drawing/2014/main" id="{4475EB04-1092-CF70-2E43-E5491BCC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122" y="3568424"/>
            <a:ext cx="1635109" cy="12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F483AD-08ED-EE3C-8AED-001B6C1AA6B1}"/>
              </a:ext>
            </a:extLst>
          </p:cNvPr>
          <p:cNvGrpSpPr/>
          <p:nvPr/>
        </p:nvGrpSpPr>
        <p:grpSpPr>
          <a:xfrm>
            <a:off x="3660706" y="2414028"/>
            <a:ext cx="2019301" cy="840441"/>
            <a:chOff x="3154245" y="1772827"/>
            <a:chExt cx="2358484" cy="84044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CCE6744-1195-215D-D457-783CFF468863}"/>
                </a:ext>
              </a:extLst>
            </p:cNvPr>
            <p:cNvCxnSpPr/>
            <p:nvPr/>
          </p:nvCxnSpPr>
          <p:spPr>
            <a:xfrm flipV="1">
              <a:off x="3154245" y="2014807"/>
              <a:ext cx="1155031" cy="598461"/>
            </a:xfrm>
            <a:prstGeom prst="line">
              <a:avLst/>
            </a:prstGeom>
            <a:ln w="28575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9345F01-F559-FB19-A1A4-5EDEE789596E}"/>
                </a:ext>
              </a:extLst>
            </p:cNvPr>
            <p:cNvCxnSpPr>
              <a:cxnSpLocks/>
            </p:cNvCxnSpPr>
            <p:nvPr/>
          </p:nvCxnSpPr>
          <p:spPr>
            <a:xfrm>
              <a:off x="4299751" y="2013356"/>
              <a:ext cx="299201" cy="348403"/>
            </a:xfrm>
            <a:prstGeom prst="line">
              <a:avLst/>
            </a:prstGeom>
            <a:ln w="28575">
              <a:solidFill>
                <a:srgbClr val="0070C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84368A8-CB99-248D-A796-62C5A2203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3730" y="1788368"/>
              <a:ext cx="911720" cy="571622"/>
            </a:xfrm>
            <a:prstGeom prst="line">
              <a:avLst/>
            </a:prstGeom>
            <a:ln w="28575">
              <a:solidFill>
                <a:srgbClr val="0070C0">
                  <a:alpha val="50000"/>
                </a:srgbClr>
              </a:solidFill>
              <a:headEnd type="none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6ECC433-44DC-330E-C7FB-072B43A82419}"/>
                </a:ext>
              </a:extLst>
            </p:cNvPr>
            <p:cNvGrpSpPr/>
            <p:nvPr/>
          </p:nvGrpSpPr>
          <p:grpSpPr>
            <a:xfrm>
              <a:off x="5396947" y="1772827"/>
              <a:ext cx="115782" cy="124489"/>
              <a:chOff x="5360472" y="1489193"/>
              <a:chExt cx="115782" cy="1244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678880B-5F3D-56FD-A84E-A94086FFD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8897" y="1489193"/>
                <a:ext cx="17357" cy="124489"/>
              </a:xfrm>
              <a:prstGeom prst="line">
                <a:avLst/>
              </a:prstGeom>
              <a:ln w="28575">
                <a:solidFill>
                  <a:srgbClr val="0070C0">
                    <a:alpha val="50000"/>
                  </a:srgbClr>
                </a:solidFill>
                <a:headEnd type="non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A3F18CD-3F15-15CB-D7F0-2B0C1B8E47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0472" y="1493163"/>
                <a:ext cx="115536" cy="1887"/>
              </a:xfrm>
              <a:prstGeom prst="line">
                <a:avLst/>
              </a:prstGeom>
              <a:ln w="28575">
                <a:solidFill>
                  <a:srgbClr val="0070C0">
                    <a:alpha val="50000"/>
                  </a:srgbClr>
                </a:solidFill>
                <a:headEnd type="none" w="lg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051915-B7FF-A5BF-06AC-8EB30EBA68A4}"/>
              </a:ext>
            </a:extLst>
          </p:cNvPr>
          <p:cNvCxnSpPr>
            <a:cxnSpLocks/>
          </p:cNvCxnSpPr>
          <p:nvPr/>
        </p:nvCxnSpPr>
        <p:spPr>
          <a:xfrm>
            <a:off x="5892800" y="1250950"/>
            <a:ext cx="0" cy="435610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66027F-DA6E-0897-F4CF-84C28B348489}"/>
              </a:ext>
            </a:extLst>
          </p:cNvPr>
          <p:cNvCxnSpPr>
            <a:cxnSpLocks/>
          </p:cNvCxnSpPr>
          <p:nvPr/>
        </p:nvCxnSpPr>
        <p:spPr>
          <a:xfrm>
            <a:off x="381000" y="3467100"/>
            <a:ext cx="115062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12AB12-AE59-89B8-F307-E20A23D4264A}"/>
              </a:ext>
            </a:extLst>
          </p:cNvPr>
          <p:cNvSpPr txBox="1"/>
          <p:nvPr/>
        </p:nvSpPr>
        <p:spPr>
          <a:xfrm>
            <a:off x="10299700" y="1313262"/>
            <a:ext cx="1943100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장애인들의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높은 진입장벽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6194D1-5A7F-25D5-3341-4C6DD5F0ADF5}"/>
              </a:ext>
            </a:extLst>
          </p:cNvPr>
          <p:cNvSpPr txBox="1"/>
          <p:nvPr/>
        </p:nvSpPr>
        <p:spPr>
          <a:xfrm>
            <a:off x="546100" y="1253477"/>
            <a:ext cx="20193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점점 증가하는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장애인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인구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3C49EF-80AB-6514-3FE9-0299D893CFE3}"/>
              </a:ext>
            </a:extLst>
          </p:cNvPr>
          <p:cNvSpPr txBox="1"/>
          <p:nvPr/>
        </p:nvSpPr>
        <p:spPr>
          <a:xfrm>
            <a:off x="10026083" y="3737952"/>
            <a:ext cx="20193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코로나가 바꾼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생활운동 </a:t>
            </a:r>
            <a:r>
              <a:rPr lang="ko-KR" altLang="en-US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홈트족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B435F-2DFF-7746-2D64-0CBA01E0C134}"/>
              </a:ext>
            </a:extLst>
          </p:cNvPr>
          <p:cNvSpPr txBox="1"/>
          <p:nvPr/>
        </p:nvSpPr>
        <p:spPr>
          <a:xfrm>
            <a:off x="546100" y="3890744"/>
            <a:ext cx="2019300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장애인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전용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체육시설</a:t>
            </a:r>
            <a:r>
              <a:rPr lang="en-US" altLang="ko-KR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부재</a:t>
            </a:r>
            <a:endParaRPr lang="en-US" altLang="ko-KR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DA830-7E6B-28E1-B9E4-F87E69E086AC}"/>
              </a:ext>
            </a:extLst>
          </p:cNvPr>
          <p:cNvSpPr txBox="1"/>
          <p:nvPr/>
        </p:nvSpPr>
        <p:spPr>
          <a:xfrm>
            <a:off x="6419385" y="1317766"/>
            <a:ext cx="37152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83.3%, </a:t>
            </a:r>
            <a:r>
              <a:rPr lang="en-US" altLang="ko-KR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체육시설을 이용하지 않는다</a:t>
            </a:r>
            <a:r>
              <a:rPr lang="en-US" altLang="ko-KR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</a:p>
          <a:p>
            <a:endParaRPr lang="en-US" altLang="ko-KR" sz="1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그 중</a:t>
            </a:r>
            <a:r>
              <a:rPr lang="ko-KR" altLang="en-US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28.6%,</a:t>
            </a:r>
            <a:r>
              <a:rPr lang="en-US" altLang="ko-KR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혼자 운동하기 어려워서</a:t>
            </a:r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A9563-3BC8-0DCA-231F-7930375AADD2}"/>
              </a:ext>
            </a:extLst>
          </p:cNvPr>
          <p:cNvSpPr txBox="1"/>
          <p:nvPr/>
        </p:nvSpPr>
        <p:spPr>
          <a:xfrm>
            <a:off x="8077201" y="3146091"/>
            <a:ext cx="411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* 10~69</a:t>
            </a:r>
            <a:r>
              <a:rPr lang="ko-KR" altLang="en-US" sz="1100" dirty="0"/>
              <a:t>세 등록 재가장애인</a:t>
            </a:r>
            <a:r>
              <a:rPr lang="en-US" altLang="ko-KR" sz="1100" dirty="0"/>
              <a:t> 159</a:t>
            </a:r>
            <a:r>
              <a:rPr lang="ko-KR" altLang="en-US" sz="1100" dirty="0"/>
              <a:t>만명 대상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문체부</a:t>
            </a:r>
            <a:r>
              <a:rPr lang="ko-KR" altLang="en-US" sz="1100" dirty="0"/>
              <a:t> 실태조사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B356F-53BF-C3AE-22DA-DC522B507CD9}"/>
              </a:ext>
            </a:extLst>
          </p:cNvPr>
          <p:cNvSpPr txBox="1"/>
          <p:nvPr/>
        </p:nvSpPr>
        <p:spPr>
          <a:xfrm>
            <a:off x="3413281" y="1411496"/>
            <a:ext cx="2456382" cy="64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2012</a:t>
            </a:r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년 기준 </a:t>
            </a:r>
            <a:r>
              <a:rPr lang="en-US" altLang="ko-KR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251</a:t>
            </a:r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만명 </a:t>
            </a:r>
            <a:endParaRPr lang="en-US" altLang="ko-KR" sz="1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2022</a:t>
            </a:r>
            <a:r>
              <a:rPr lang="ko-KR" altLang="en-US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년 기준 </a:t>
            </a:r>
            <a:r>
              <a:rPr lang="en-US" altLang="ko-KR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265</a:t>
            </a:r>
            <a:r>
              <a:rPr lang="ko-KR" altLang="en-US" sz="15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만명</a:t>
            </a:r>
            <a:endParaRPr lang="en-US" altLang="ko-KR" sz="15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653038-64E1-DE3C-0A44-F9B1D1F52986}"/>
              </a:ext>
            </a:extLst>
          </p:cNvPr>
          <p:cNvSpPr txBox="1"/>
          <p:nvPr/>
        </p:nvSpPr>
        <p:spPr>
          <a:xfrm>
            <a:off x="4363340" y="3507747"/>
            <a:ext cx="1405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70C0">
                    <a:alpha val="36000"/>
                  </a:srgbClr>
                </a:solidFill>
              </a:rPr>
              <a:t>69</a:t>
            </a:r>
            <a:endParaRPr lang="ko-KR" altLang="en-US" sz="8000" dirty="0">
              <a:solidFill>
                <a:srgbClr val="0070C0">
                  <a:alpha val="36000"/>
                </a:srgb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16F182-00BD-7ECC-992E-21CF914344B5}"/>
              </a:ext>
            </a:extLst>
          </p:cNvPr>
          <p:cNvSpPr txBox="1"/>
          <p:nvPr/>
        </p:nvSpPr>
        <p:spPr>
          <a:xfrm>
            <a:off x="409912" y="491787"/>
            <a:ext cx="49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01   Background</a:t>
            </a:r>
            <a:endParaRPr lang="ko-KR" altLang="en-US" sz="2400" dirty="0">
              <a:latin typeface="Cascadia Code" panose="020B0609020000020004" pitchFamily="49" charset="0"/>
              <a:ea typeface="나눔고딕 ExtraBold" panose="020D0904000000000000" pitchFamily="50" charset="-127"/>
              <a:cs typeface="Cascadia Code" panose="020B0609020000020004" pitchFamily="49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C6598A-52AD-839B-571A-74085332C145}"/>
              </a:ext>
            </a:extLst>
          </p:cNvPr>
          <p:cNvCxnSpPr>
            <a:cxnSpLocks/>
          </p:cNvCxnSpPr>
          <p:nvPr/>
        </p:nvCxnSpPr>
        <p:spPr>
          <a:xfrm>
            <a:off x="1095713" y="580687"/>
            <a:ext cx="0" cy="292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5A3CD453-4FBC-DEEC-9BE0-6DA0F3B0DF67}"/>
              </a:ext>
            </a:extLst>
          </p:cNvPr>
          <p:cNvSpPr/>
          <p:nvPr/>
        </p:nvSpPr>
        <p:spPr>
          <a:xfrm>
            <a:off x="5797696" y="3388349"/>
            <a:ext cx="189859" cy="189859"/>
          </a:xfrm>
          <a:prstGeom prst="ellipse">
            <a:avLst/>
          </a:prstGeom>
          <a:solidFill>
            <a:srgbClr val="76C3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7D8CE6-4F97-E452-9ABC-4976AAF44083}"/>
              </a:ext>
            </a:extLst>
          </p:cNvPr>
          <p:cNvSpPr txBox="1"/>
          <p:nvPr/>
        </p:nvSpPr>
        <p:spPr>
          <a:xfrm>
            <a:off x="2880062" y="5030873"/>
            <a:ext cx="3609685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0" i="0" dirty="0">
                <a:solidFill>
                  <a:srgbClr val="4D5156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전국 </a:t>
            </a:r>
            <a:r>
              <a:rPr lang="ko-KR" altLang="en-US" sz="1500" i="0" dirty="0">
                <a:solidFill>
                  <a:srgbClr val="5F6368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체육시설</a:t>
            </a:r>
            <a:r>
              <a:rPr lang="ko-KR" altLang="en-US" sz="1500" dirty="0">
                <a:solidFill>
                  <a:srgbClr val="4D515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4D515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</a:t>
            </a:r>
            <a:r>
              <a:rPr lang="ko-KR" altLang="en-US" sz="1500" dirty="0">
                <a:solidFill>
                  <a:srgbClr val="4D5156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약 </a:t>
            </a:r>
            <a:r>
              <a:rPr lang="en-US" altLang="ko-KR" sz="1500" b="0" i="0" dirty="0">
                <a:solidFill>
                  <a:srgbClr val="4D5156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28,000 (</a:t>
            </a:r>
            <a:r>
              <a:rPr lang="ko-KR" altLang="en-US" sz="1500" b="0" i="0" dirty="0">
                <a:solidFill>
                  <a:srgbClr val="4D5156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</a:t>
            </a:r>
            <a:r>
              <a:rPr lang="en-US" altLang="ko-KR" sz="1500" b="0" i="0" dirty="0">
                <a:solidFill>
                  <a:srgbClr val="4D5156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endParaRPr lang="en-US" altLang="ko-KR" sz="1500" b="0" i="0" dirty="0">
              <a:solidFill>
                <a:srgbClr val="121212"/>
              </a:solidFill>
              <a:effectLst/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i="0" dirty="0">
                <a:solidFill>
                  <a:srgbClr val="121212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장애인 전용 체육시설 </a:t>
            </a:r>
            <a:r>
              <a:rPr lang="en-US" altLang="ko-KR" sz="1500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</a:t>
            </a:r>
            <a:r>
              <a:rPr lang="ko-KR" altLang="en-US" sz="1500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500" b="0" i="0" dirty="0">
                <a:solidFill>
                  <a:srgbClr val="121212"/>
                </a:solidFill>
                <a:effectLst/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69 </a:t>
            </a:r>
            <a:r>
              <a:rPr lang="en-US" altLang="ko-KR" sz="1500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500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</a:t>
            </a:r>
            <a:r>
              <a:rPr lang="en-US" altLang="ko-KR" sz="1500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endParaRPr lang="en-US" altLang="ko-KR" sz="1500" dirty="0">
              <a:solidFill>
                <a:srgbClr val="121212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500" b="1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비율 </a:t>
            </a:r>
            <a:r>
              <a:rPr lang="en-US" altLang="ko-KR" sz="1500" b="1" dirty="0">
                <a:solidFill>
                  <a:srgbClr val="12121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 0.24(%)</a:t>
            </a:r>
            <a:endParaRPr lang="ko-KR" altLang="en-US" sz="1500" b="1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pic>
        <p:nvPicPr>
          <p:cNvPr id="3074" name="Picture 2" descr="장벽 PNG 일러스트 | 이미지 및 PSD 파일 | Pngtree에 무료 다운로드">
            <a:extLst>
              <a:ext uri="{FF2B5EF4-FFF2-40B4-BE49-F238E27FC236}">
                <a16:creationId xmlns:a16="http://schemas.microsoft.com/office/drawing/2014/main" id="{1D2DD7F0-9F44-7025-1DD0-469BF4D4E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"/>
          <a:stretch/>
        </p:blipFill>
        <p:spPr bwMode="auto">
          <a:xfrm>
            <a:off x="6105594" y="2122136"/>
            <a:ext cx="1492167" cy="12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4512304-B4D0-A404-0D05-FA45373B26F0}"/>
              </a:ext>
            </a:extLst>
          </p:cNvPr>
          <p:cNvSpPr txBox="1"/>
          <p:nvPr/>
        </p:nvSpPr>
        <p:spPr>
          <a:xfrm>
            <a:off x="6286500" y="5030873"/>
            <a:ext cx="4280476" cy="64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집에 거주하는 시간이 증가함에 따라</a:t>
            </a:r>
            <a:endParaRPr lang="en-US" altLang="ko-KR" sz="1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홈트레이닝의 인기 증가</a:t>
            </a:r>
            <a:endParaRPr lang="en-US" altLang="ko-KR" sz="15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63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>
            <a:extLst>
              <a:ext uri="{FF2B5EF4-FFF2-40B4-BE49-F238E27FC236}">
                <a16:creationId xmlns:a16="http://schemas.microsoft.com/office/drawing/2014/main" id="{B4ACB6D5-928A-71D7-BFE4-B7BB4A0FBC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4289" t="39440" r="1" b="-493"/>
          <a:stretch/>
        </p:blipFill>
        <p:spPr>
          <a:xfrm rot="5400000" flipH="1">
            <a:off x="3742689" y="1355089"/>
            <a:ext cx="4988560" cy="4940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17034-BC8B-8CBF-B237-366D409AE530}"/>
              </a:ext>
            </a:extLst>
          </p:cNvPr>
          <p:cNvSpPr txBox="1"/>
          <p:nvPr/>
        </p:nvSpPr>
        <p:spPr>
          <a:xfrm>
            <a:off x="3952691" y="3402263"/>
            <a:ext cx="456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2ADE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모션 인식 기술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42ADE2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실시간 분석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통한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42ADE2"/>
              </a:solidFill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algn="ctr"/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스마트 </a:t>
            </a:r>
            <a:r>
              <a:rPr lang="ko-KR" altLang="en-US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운동 자세 코칭 도우미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05A7A6-22C2-03A6-0FE4-2C1686C51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74"/>
          <a:stretch/>
        </p:blipFill>
        <p:spPr>
          <a:xfrm>
            <a:off x="4148923" y="1103256"/>
            <a:ext cx="4205438" cy="17884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FD9E12-19BB-EEBF-B599-9ECF9E04C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8"/>
          <a:stretch/>
        </p:blipFill>
        <p:spPr>
          <a:xfrm>
            <a:off x="4148923" y="4741266"/>
            <a:ext cx="4171517" cy="1788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5C1BE8-DA84-FE1D-DEA3-BBCF8E5FA475}"/>
              </a:ext>
            </a:extLst>
          </p:cNvPr>
          <p:cNvSpPr txBox="1"/>
          <p:nvPr/>
        </p:nvSpPr>
        <p:spPr>
          <a:xfrm>
            <a:off x="409912" y="491787"/>
            <a:ext cx="49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02   Service Outline</a:t>
            </a:r>
            <a:endParaRPr lang="ko-KR" altLang="en-US" sz="2400" dirty="0">
              <a:latin typeface="Cascadia Code" panose="020B0609020000020004" pitchFamily="49" charset="0"/>
              <a:ea typeface="나눔고딕 ExtraBold" panose="020D0904000000000000" pitchFamily="50" charset="-127"/>
              <a:cs typeface="Cascadia Code" panose="020B0609020000020004" pitchFamily="49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EA070D-CC40-7C42-64E5-12E143967FD6}"/>
              </a:ext>
            </a:extLst>
          </p:cNvPr>
          <p:cNvCxnSpPr>
            <a:cxnSpLocks/>
          </p:cNvCxnSpPr>
          <p:nvPr/>
        </p:nvCxnSpPr>
        <p:spPr>
          <a:xfrm>
            <a:off x="1095713" y="580687"/>
            <a:ext cx="0" cy="292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1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160F59-B322-A759-68FC-5A8D97EBC8E8}"/>
              </a:ext>
            </a:extLst>
          </p:cNvPr>
          <p:cNvSpPr txBox="1"/>
          <p:nvPr/>
        </p:nvSpPr>
        <p:spPr>
          <a:xfrm>
            <a:off x="409912" y="491787"/>
            <a:ext cx="49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03   Service Process</a:t>
            </a:r>
            <a:endParaRPr lang="ko-KR" altLang="en-US" sz="2400" dirty="0">
              <a:latin typeface="Cascadia Code" panose="020B0609020000020004" pitchFamily="49" charset="0"/>
              <a:ea typeface="나눔고딕 ExtraBold" panose="020D0904000000000000" pitchFamily="50" charset="-127"/>
              <a:cs typeface="Cascadia Code" panose="020B0609020000020004" pitchFamily="49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BEB5AD-149C-449F-45A2-0E00A005E407}"/>
              </a:ext>
            </a:extLst>
          </p:cNvPr>
          <p:cNvCxnSpPr>
            <a:cxnSpLocks/>
          </p:cNvCxnSpPr>
          <p:nvPr/>
        </p:nvCxnSpPr>
        <p:spPr>
          <a:xfrm>
            <a:off x="1095713" y="580687"/>
            <a:ext cx="0" cy="292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1007">
            <a:extLst>
              <a:ext uri="{FF2B5EF4-FFF2-40B4-BE49-F238E27FC236}">
                <a16:creationId xmlns:a16="http://schemas.microsoft.com/office/drawing/2014/main" id="{640C09AC-1321-3C98-01F2-5CD71B7DF8E5}"/>
              </a:ext>
            </a:extLst>
          </p:cNvPr>
          <p:cNvGrpSpPr/>
          <p:nvPr/>
        </p:nvGrpSpPr>
        <p:grpSpPr>
          <a:xfrm>
            <a:off x="5659817" y="3536757"/>
            <a:ext cx="1335644" cy="1425383"/>
            <a:chOff x="8204419" y="4020879"/>
            <a:chExt cx="1945448" cy="1945448"/>
          </a:xfrm>
        </p:grpSpPr>
        <p:pic>
          <p:nvPicPr>
            <p:cNvPr id="41" name="Object 28">
              <a:extLst>
                <a:ext uri="{FF2B5EF4-FFF2-40B4-BE49-F238E27FC236}">
                  <a16:creationId xmlns:a16="http://schemas.microsoft.com/office/drawing/2014/main" id="{F511456F-084C-B751-8AAB-EA4624928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4419" y="4020879"/>
              <a:ext cx="1945448" cy="1945448"/>
            </a:xfrm>
            <a:prstGeom prst="rect">
              <a:avLst/>
            </a:prstGeom>
          </p:spPr>
        </p:pic>
      </p:grpSp>
      <p:pic>
        <p:nvPicPr>
          <p:cNvPr id="59" name="Object 31">
            <a:extLst>
              <a:ext uri="{FF2B5EF4-FFF2-40B4-BE49-F238E27FC236}">
                <a16:creationId xmlns:a16="http://schemas.microsoft.com/office/drawing/2014/main" id="{68894168-7BA6-656F-FF96-9929579255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-1" r="-453" b="20945"/>
          <a:stretch/>
        </p:blipFill>
        <p:spPr>
          <a:xfrm>
            <a:off x="3152139" y="3736359"/>
            <a:ext cx="871221" cy="791367"/>
          </a:xfrm>
          <a:prstGeom prst="rect">
            <a:avLst/>
          </a:prstGeom>
        </p:spPr>
      </p:pic>
      <p:grpSp>
        <p:nvGrpSpPr>
          <p:cNvPr id="6157" name="그룹 6156">
            <a:extLst>
              <a:ext uri="{FF2B5EF4-FFF2-40B4-BE49-F238E27FC236}">
                <a16:creationId xmlns:a16="http://schemas.microsoft.com/office/drawing/2014/main" id="{526DB5B3-0A05-E10C-C6B3-D3041BE75618}"/>
              </a:ext>
            </a:extLst>
          </p:cNvPr>
          <p:cNvGrpSpPr/>
          <p:nvPr/>
        </p:nvGrpSpPr>
        <p:grpSpPr>
          <a:xfrm>
            <a:off x="8049533" y="3629172"/>
            <a:ext cx="1656225" cy="1251339"/>
            <a:chOff x="7847099" y="4058170"/>
            <a:chExt cx="1656225" cy="1251339"/>
          </a:xfrm>
        </p:grpSpPr>
        <p:pic>
          <p:nvPicPr>
            <p:cNvPr id="54" name="Object 47">
              <a:extLst>
                <a:ext uri="{FF2B5EF4-FFF2-40B4-BE49-F238E27FC236}">
                  <a16:creationId xmlns:a16="http://schemas.microsoft.com/office/drawing/2014/main" id="{8AA86A81-14E8-43AF-F3FD-AE85ED9BA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9818" t="12936" r="28273" b="40915"/>
            <a:stretch/>
          </p:blipFill>
          <p:spPr>
            <a:xfrm>
              <a:off x="8107847" y="4058170"/>
              <a:ext cx="1157509" cy="728079"/>
            </a:xfrm>
            <a:prstGeom prst="rect">
              <a:avLst/>
            </a:prstGeom>
          </p:spPr>
        </p:pic>
        <p:pic>
          <p:nvPicPr>
            <p:cNvPr id="63" name="Object 47">
              <a:extLst>
                <a:ext uri="{FF2B5EF4-FFF2-40B4-BE49-F238E27FC236}">
                  <a16:creationId xmlns:a16="http://schemas.microsoft.com/office/drawing/2014/main" id="{40B14A8F-530D-6236-41DE-792899845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57189"/>
            <a:stretch/>
          </p:blipFill>
          <p:spPr>
            <a:xfrm>
              <a:off x="7847099" y="4855713"/>
              <a:ext cx="1656225" cy="453796"/>
            </a:xfrm>
            <a:prstGeom prst="rect">
              <a:avLst/>
            </a:prstGeom>
          </p:spPr>
        </p:pic>
      </p:grpSp>
      <p:pic>
        <p:nvPicPr>
          <p:cNvPr id="6148" name="Picture 4" descr="SELVAS AI">
            <a:extLst>
              <a:ext uri="{FF2B5EF4-FFF2-40B4-BE49-F238E27FC236}">
                <a16:creationId xmlns:a16="http://schemas.microsoft.com/office/drawing/2014/main" id="{3AC5A734-7694-B845-6636-2DF87DF4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19" y="4735923"/>
            <a:ext cx="1107983" cy="110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72" name="그룹 6171">
            <a:extLst>
              <a:ext uri="{FF2B5EF4-FFF2-40B4-BE49-F238E27FC236}">
                <a16:creationId xmlns:a16="http://schemas.microsoft.com/office/drawing/2014/main" id="{DB5A6940-72FB-B89F-7937-48A9D48C01E9}"/>
              </a:ext>
            </a:extLst>
          </p:cNvPr>
          <p:cNvGrpSpPr/>
          <p:nvPr/>
        </p:nvGrpSpPr>
        <p:grpSpPr>
          <a:xfrm>
            <a:off x="465967" y="3531819"/>
            <a:ext cx="1383401" cy="1149678"/>
            <a:chOff x="684051" y="3892384"/>
            <a:chExt cx="1383401" cy="1149678"/>
          </a:xfrm>
        </p:grpSpPr>
        <p:pic>
          <p:nvPicPr>
            <p:cNvPr id="6150" name="Picture 6" descr="Text Computer Icons Subtitle Translation, angle, text png | PNGEgg">
              <a:extLst>
                <a:ext uri="{FF2B5EF4-FFF2-40B4-BE49-F238E27FC236}">
                  <a16:creationId xmlns:a16="http://schemas.microsoft.com/office/drawing/2014/main" id="{9856D82C-A189-10E6-E81B-A98F408DA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000" b="93889" l="10000" r="90000">
                          <a14:foregroundMark x1="40556" y1="61852" x2="40556" y2="61852"/>
                          <a14:foregroundMark x1="48778" y1="60370" x2="48778" y2="60370"/>
                          <a14:foregroundMark x1="58778" y1="61296" x2="58778" y2="612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51" y="3892384"/>
              <a:ext cx="1383401" cy="830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losed Captioning Icon #400005 - Free Icons Library">
              <a:extLst>
                <a:ext uri="{FF2B5EF4-FFF2-40B4-BE49-F238E27FC236}">
                  <a16:creationId xmlns:a16="http://schemas.microsoft.com/office/drawing/2014/main" id="{41A1926A-B0BE-F1A7-0E71-D361B45AE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889" b="95111" l="6667" r="100000">
                          <a14:foregroundMark x1="84444" y1="66667" x2="84444" y2="6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34" y="4603589"/>
              <a:ext cx="438473" cy="438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9" name="그림 6148">
            <a:extLst>
              <a:ext uri="{FF2B5EF4-FFF2-40B4-BE49-F238E27FC236}">
                <a16:creationId xmlns:a16="http://schemas.microsoft.com/office/drawing/2014/main" id="{33E6D2DB-F93F-AD36-F746-1E257809C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835" y="5882336"/>
            <a:ext cx="1149929" cy="335693"/>
          </a:xfrm>
          <a:prstGeom prst="rect">
            <a:avLst/>
          </a:prstGeom>
        </p:spPr>
      </p:pic>
      <p:pic>
        <p:nvPicPr>
          <p:cNvPr id="6156" name="Picture 12" descr="Text to speech Icon - Free PNG &amp; SVG 1435843 - Noun Project">
            <a:extLst>
              <a:ext uri="{FF2B5EF4-FFF2-40B4-BE49-F238E27FC236}">
                <a16:creationId xmlns:a16="http://schemas.microsoft.com/office/drawing/2014/main" id="{E2B8C162-2A82-D00D-7816-494A6431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4" y="4868050"/>
            <a:ext cx="845676" cy="84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Object 31">
            <a:extLst>
              <a:ext uri="{FF2B5EF4-FFF2-40B4-BE49-F238E27FC236}">
                <a16:creationId xmlns:a16="http://schemas.microsoft.com/office/drawing/2014/main" id="{7C1FC5E4-7BFB-5EFF-AF4B-33A9B4413B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-1" t="75539" r="-5597"/>
          <a:stretch/>
        </p:blipFill>
        <p:spPr>
          <a:xfrm>
            <a:off x="3163205" y="4623185"/>
            <a:ext cx="915840" cy="244865"/>
          </a:xfrm>
          <a:prstGeom prst="rect">
            <a:avLst/>
          </a:prstGeom>
        </p:spPr>
      </p:pic>
      <p:pic>
        <p:nvPicPr>
          <p:cNvPr id="6160" name="Picture 16" descr="보고서 아이콘 일러스트 | PNG 아이콘 | Pngtree에 무료 다운로드">
            <a:extLst>
              <a:ext uri="{FF2B5EF4-FFF2-40B4-BE49-F238E27FC236}">
                <a16:creationId xmlns:a16="http://schemas.microsoft.com/office/drawing/2014/main" id="{2309F68F-6408-DA41-C7BE-A764D96E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76" y="3610113"/>
            <a:ext cx="917613" cy="9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1" name="TextBox 6160">
            <a:extLst>
              <a:ext uri="{FF2B5EF4-FFF2-40B4-BE49-F238E27FC236}">
                <a16:creationId xmlns:a16="http://schemas.microsoft.com/office/drawing/2014/main" id="{D2EF7018-2FEA-1554-EACF-70A8278FD9E6}"/>
              </a:ext>
            </a:extLst>
          </p:cNvPr>
          <p:cNvSpPr txBox="1"/>
          <p:nvPr/>
        </p:nvSpPr>
        <p:spPr>
          <a:xfrm>
            <a:off x="2801250" y="2324778"/>
            <a:ext cx="2240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Webcam Image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Processing &amp;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Body Displaying</a:t>
            </a: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3D586D23-71A8-0DE7-50D9-7CBA4F1A9FF5}"/>
              </a:ext>
            </a:extLst>
          </p:cNvPr>
          <p:cNvSpPr txBox="1"/>
          <p:nvPr/>
        </p:nvSpPr>
        <p:spPr>
          <a:xfrm>
            <a:off x="5498262" y="2324778"/>
            <a:ext cx="276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Joint Recognition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&amp; Motion Tracking</a:t>
            </a:r>
          </a:p>
        </p:txBody>
      </p:sp>
      <p:sp>
        <p:nvSpPr>
          <p:cNvPr id="6163" name="TextBox 6162">
            <a:extLst>
              <a:ext uri="{FF2B5EF4-FFF2-40B4-BE49-F238E27FC236}">
                <a16:creationId xmlns:a16="http://schemas.microsoft.com/office/drawing/2014/main" id="{7CEE2B73-426C-3BAB-8661-6BD7788056B5}"/>
              </a:ext>
            </a:extLst>
          </p:cNvPr>
          <p:cNvSpPr txBox="1"/>
          <p:nvPr/>
        </p:nvSpPr>
        <p:spPr>
          <a:xfrm>
            <a:off x="7931407" y="2324778"/>
            <a:ext cx="2240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Video Analysis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&amp; Score Calculation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 Unicode MS"/>
              </a:rPr>
              <a:t>&amp; Pose Correction</a:t>
            </a:r>
          </a:p>
        </p:txBody>
      </p:sp>
      <p:sp>
        <p:nvSpPr>
          <p:cNvPr id="6164" name="TextBox 6163">
            <a:extLst>
              <a:ext uri="{FF2B5EF4-FFF2-40B4-BE49-F238E27FC236}">
                <a16:creationId xmlns:a16="http://schemas.microsoft.com/office/drawing/2014/main" id="{8ED82896-D9AE-01D5-B2E1-4CCC1841BCB6}"/>
              </a:ext>
            </a:extLst>
          </p:cNvPr>
          <p:cNvSpPr txBox="1"/>
          <p:nvPr/>
        </p:nvSpPr>
        <p:spPr>
          <a:xfrm>
            <a:off x="10424856" y="2319283"/>
            <a:ext cx="172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Unicode MS"/>
              </a:rPr>
              <a:t>Create</a:t>
            </a:r>
          </a:p>
          <a:p>
            <a:r>
              <a:rPr lang="en-US" altLang="ko-KR" dirty="0">
                <a:latin typeface="Arial Unicode MS"/>
              </a:rPr>
              <a:t>Report</a:t>
            </a:r>
          </a:p>
        </p:txBody>
      </p:sp>
      <p:sp>
        <p:nvSpPr>
          <p:cNvPr id="6166" name="Rectangle 17">
            <a:extLst>
              <a:ext uri="{FF2B5EF4-FFF2-40B4-BE49-F238E27FC236}">
                <a16:creationId xmlns:a16="http://schemas.microsoft.com/office/drawing/2014/main" id="{568F1DC3-BD56-BA42-636C-ED4B0D572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57" y="2398132"/>
            <a:ext cx="2167260" cy="5283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dirty="0">
                <a:solidFill>
                  <a:srgbClr val="202124"/>
                </a:solidFill>
                <a:latin typeface="Arial Unicode MS"/>
              </a:rPr>
              <a:t>Branching according </a:t>
            </a:r>
            <a:endParaRPr lang="en-US" altLang="ko-KR" dirty="0">
              <a:solidFill>
                <a:srgbClr val="202124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dirty="0">
                <a:solidFill>
                  <a:srgbClr val="202124"/>
                </a:solidFill>
                <a:latin typeface="Arial Unicode MS"/>
              </a:rPr>
              <a:t>to disability type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7167E30-0E97-EF06-E4A7-2C33A78A58F6}"/>
              </a:ext>
            </a:extLst>
          </p:cNvPr>
          <p:cNvSpPr/>
          <p:nvPr/>
        </p:nvSpPr>
        <p:spPr>
          <a:xfrm>
            <a:off x="153386" y="1946787"/>
            <a:ext cx="209334" cy="209334"/>
          </a:xfrm>
          <a:prstGeom prst="ellipse">
            <a:avLst/>
          </a:prstGeom>
          <a:solidFill>
            <a:srgbClr val="ABC2C1"/>
          </a:solidFill>
          <a:ln>
            <a:solidFill>
              <a:srgbClr val="ABC2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62F1A2-0678-D709-C68D-717D43E48BDA}"/>
              </a:ext>
            </a:extLst>
          </p:cNvPr>
          <p:cNvSpPr/>
          <p:nvPr/>
        </p:nvSpPr>
        <p:spPr>
          <a:xfrm>
            <a:off x="2883866" y="1946787"/>
            <a:ext cx="209334" cy="209334"/>
          </a:xfrm>
          <a:prstGeom prst="ellipse">
            <a:avLst/>
          </a:prstGeom>
          <a:solidFill>
            <a:srgbClr val="ABC2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6D76583-613F-6C6E-F2F1-F5F20D433C93}"/>
              </a:ext>
            </a:extLst>
          </p:cNvPr>
          <p:cNvSpPr/>
          <p:nvPr/>
        </p:nvSpPr>
        <p:spPr>
          <a:xfrm>
            <a:off x="5567154" y="1946787"/>
            <a:ext cx="209334" cy="209334"/>
          </a:xfrm>
          <a:prstGeom prst="ellipse">
            <a:avLst/>
          </a:prstGeom>
          <a:solidFill>
            <a:srgbClr val="ABC2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9C320A-0740-F970-F3FF-C3871C4482DE}"/>
              </a:ext>
            </a:extLst>
          </p:cNvPr>
          <p:cNvSpPr/>
          <p:nvPr/>
        </p:nvSpPr>
        <p:spPr>
          <a:xfrm>
            <a:off x="8049533" y="1946787"/>
            <a:ext cx="209334" cy="209334"/>
          </a:xfrm>
          <a:prstGeom prst="ellipse">
            <a:avLst/>
          </a:prstGeom>
          <a:solidFill>
            <a:srgbClr val="ABC2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F94D5-ED00-64D3-5806-31ACD62DE4B6}"/>
              </a:ext>
            </a:extLst>
          </p:cNvPr>
          <p:cNvSpPr/>
          <p:nvPr/>
        </p:nvSpPr>
        <p:spPr>
          <a:xfrm>
            <a:off x="10424856" y="1946787"/>
            <a:ext cx="209334" cy="209334"/>
          </a:xfrm>
          <a:prstGeom prst="ellipse">
            <a:avLst/>
          </a:prstGeom>
          <a:solidFill>
            <a:srgbClr val="ABC2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F3D5405-FA2B-BAB4-A8D9-8D2A6788E886}"/>
              </a:ext>
            </a:extLst>
          </p:cNvPr>
          <p:cNvCxnSpPr>
            <a:cxnSpLocks/>
          </p:cNvCxnSpPr>
          <p:nvPr/>
        </p:nvCxnSpPr>
        <p:spPr>
          <a:xfrm>
            <a:off x="356821" y="2045555"/>
            <a:ext cx="11559876" cy="0"/>
          </a:xfrm>
          <a:prstGeom prst="line">
            <a:avLst/>
          </a:prstGeom>
          <a:ln w="12700">
            <a:solidFill>
              <a:srgbClr val="ABC2C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562C92C-D94B-C871-A572-6E5839EA594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12826" y="4527726"/>
            <a:ext cx="822378" cy="2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0ED0E4A-5AC0-3A50-9D4F-6A9C1F52CB77}"/>
              </a:ext>
            </a:extLst>
          </p:cNvPr>
          <p:cNvSpPr txBox="1"/>
          <p:nvPr/>
        </p:nvSpPr>
        <p:spPr>
          <a:xfrm>
            <a:off x="409912" y="491787"/>
            <a:ext cx="49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03   DEMO</a:t>
            </a:r>
            <a:endParaRPr lang="ko-KR" altLang="en-US" sz="2400" dirty="0">
              <a:latin typeface="Cascadia Code" panose="020B0609020000020004" pitchFamily="49" charset="0"/>
              <a:ea typeface="나눔고딕 ExtraBold" panose="020D0904000000000000" pitchFamily="50" charset="-127"/>
              <a:cs typeface="Cascadia Code" panose="020B0609020000020004" pitchFamily="49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F1766C-E780-59BC-36DB-E6EB28A21EE7}"/>
              </a:ext>
            </a:extLst>
          </p:cNvPr>
          <p:cNvCxnSpPr>
            <a:cxnSpLocks/>
          </p:cNvCxnSpPr>
          <p:nvPr/>
        </p:nvCxnSpPr>
        <p:spPr>
          <a:xfrm>
            <a:off x="1095713" y="580687"/>
            <a:ext cx="0" cy="292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85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50A99A3-BCE7-D8F9-F79A-D3FCAC22D85D}"/>
              </a:ext>
            </a:extLst>
          </p:cNvPr>
          <p:cNvSpPr txBox="1"/>
          <p:nvPr/>
        </p:nvSpPr>
        <p:spPr>
          <a:xfrm>
            <a:off x="5683670" y="1660302"/>
            <a:ext cx="90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Step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D6DAC-3A5C-68A9-3826-C400A4F67BE2}"/>
              </a:ext>
            </a:extLst>
          </p:cNvPr>
          <p:cNvSpPr txBox="1"/>
          <p:nvPr/>
        </p:nvSpPr>
        <p:spPr>
          <a:xfrm>
            <a:off x="8400427" y="1665030"/>
            <a:ext cx="90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D345F-E507-201E-E7E3-818185645883}"/>
              </a:ext>
            </a:extLst>
          </p:cNvPr>
          <p:cNvSpPr txBox="1"/>
          <p:nvPr/>
        </p:nvSpPr>
        <p:spPr>
          <a:xfrm>
            <a:off x="2966913" y="1655135"/>
            <a:ext cx="90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Step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9B08DA-53FC-CF4D-3B59-060AEC458C00}"/>
              </a:ext>
            </a:extLst>
          </p:cNvPr>
          <p:cNvSpPr txBox="1"/>
          <p:nvPr/>
        </p:nvSpPr>
        <p:spPr>
          <a:xfrm>
            <a:off x="4742493" y="3487076"/>
            <a:ext cx="332470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장애유형별 특화 운동 추천 기능 추가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Sync with Wearable device</a:t>
            </a: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운동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History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 제공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6C1D7-F658-DCED-3088-1B6B23075A1A}"/>
              </a:ext>
            </a:extLst>
          </p:cNvPr>
          <p:cNvSpPr txBox="1"/>
          <p:nvPr/>
        </p:nvSpPr>
        <p:spPr>
          <a:xfrm>
            <a:off x="1678941" y="3487076"/>
            <a:ext cx="286075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Feedback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장애인 가능 운동 종류 다변화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기본 운동 고도화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44DB0A-902F-E3E9-CDF6-1C80DE19DA9C}"/>
              </a:ext>
            </a:extLst>
          </p:cNvPr>
          <p:cNvSpPr txBox="1"/>
          <p:nvPr/>
        </p:nvSpPr>
        <p:spPr>
          <a:xfrm>
            <a:off x="7598971" y="3487076"/>
            <a:ext cx="373958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재활 전문가와 협업하여 프로그램 내 운동 컨텐츠 개발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ㆍ 오프라인 파트너십 구축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E7B8D73-1756-655B-5A65-D24D8A0AEB5A}"/>
              </a:ext>
            </a:extLst>
          </p:cNvPr>
          <p:cNvGrpSpPr/>
          <p:nvPr/>
        </p:nvGrpSpPr>
        <p:grpSpPr>
          <a:xfrm>
            <a:off x="1375990" y="2324702"/>
            <a:ext cx="9093372" cy="1002668"/>
            <a:chOff x="1422228" y="2363315"/>
            <a:chExt cx="9093372" cy="1002668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3807E2F7-7C8E-0591-8E0C-5B8FCCDEEC59}"/>
                </a:ext>
              </a:extLst>
            </p:cNvPr>
            <p:cNvSpPr/>
            <p:nvPr/>
          </p:nvSpPr>
          <p:spPr>
            <a:xfrm>
              <a:off x="6601973" y="2363315"/>
              <a:ext cx="3913627" cy="1001027"/>
            </a:xfrm>
            <a:prstGeom prst="homePlate">
              <a:avLst/>
            </a:prstGeom>
            <a:solidFill>
              <a:srgbClr val="ABC2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E96B158D-8DC2-FF23-3584-DB9709B248AA}"/>
                </a:ext>
              </a:extLst>
            </p:cNvPr>
            <p:cNvSpPr/>
            <p:nvPr/>
          </p:nvSpPr>
          <p:spPr>
            <a:xfrm>
              <a:off x="4155152" y="2363316"/>
              <a:ext cx="3627525" cy="1001027"/>
            </a:xfrm>
            <a:prstGeom prst="homePlate">
              <a:avLst/>
            </a:prstGeom>
            <a:solidFill>
              <a:srgbClr val="BB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5172F886-D755-6CA3-6F01-B8ABE96E1993}"/>
                </a:ext>
              </a:extLst>
            </p:cNvPr>
            <p:cNvSpPr/>
            <p:nvPr/>
          </p:nvSpPr>
          <p:spPr>
            <a:xfrm>
              <a:off x="1469127" y="2363317"/>
              <a:ext cx="3584011" cy="1001027"/>
            </a:xfrm>
            <a:prstGeom prst="homePlate">
              <a:avLst/>
            </a:prstGeom>
            <a:solidFill>
              <a:srgbClr val="DE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09252DF4-644D-5B2F-D693-3DA9DD76DE3D}"/>
                </a:ext>
              </a:extLst>
            </p:cNvPr>
            <p:cNvSpPr/>
            <p:nvPr/>
          </p:nvSpPr>
          <p:spPr>
            <a:xfrm>
              <a:off x="1422228" y="2364956"/>
              <a:ext cx="818051" cy="1001027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ABE8FA3-FB3D-0C15-9F61-E86EADE319FC}"/>
              </a:ext>
            </a:extLst>
          </p:cNvPr>
          <p:cNvSpPr txBox="1"/>
          <p:nvPr/>
        </p:nvSpPr>
        <p:spPr>
          <a:xfrm>
            <a:off x="409912" y="491787"/>
            <a:ext cx="494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04   Milestone</a:t>
            </a:r>
            <a:endParaRPr lang="ko-KR" altLang="en-US" sz="2400" dirty="0">
              <a:latin typeface="Cascadia Code" panose="020B0609020000020004" pitchFamily="49" charset="0"/>
              <a:ea typeface="나눔고딕 ExtraBold" panose="020D0904000000000000" pitchFamily="50" charset="-127"/>
              <a:cs typeface="Cascadia Code" panose="020B06090200000200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67D5B7-27AB-EBCB-FDC3-6CD1753100C8}"/>
              </a:ext>
            </a:extLst>
          </p:cNvPr>
          <p:cNvCxnSpPr>
            <a:cxnSpLocks/>
          </p:cNvCxnSpPr>
          <p:nvPr/>
        </p:nvCxnSpPr>
        <p:spPr>
          <a:xfrm>
            <a:off x="1095713" y="580687"/>
            <a:ext cx="0" cy="2921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350C941-8BA9-9E73-A2E0-B56858397D7D}"/>
              </a:ext>
            </a:extLst>
          </p:cNvPr>
          <p:cNvSpPr txBox="1"/>
          <p:nvPr/>
        </p:nvSpPr>
        <p:spPr>
          <a:xfrm>
            <a:off x="2354508" y="2655938"/>
            <a:ext cx="1653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chemeClr val="bg1"/>
                </a:solidFill>
              </a:rPr>
              <a:t>고 도 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6FE041-2919-F65B-D996-22374519D19E}"/>
              </a:ext>
            </a:extLst>
          </p:cNvPr>
          <p:cNvSpPr txBox="1"/>
          <p:nvPr/>
        </p:nvSpPr>
        <p:spPr>
          <a:xfrm>
            <a:off x="2008743" y="4433489"/>
            <a:ext cx="16869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푸쉬업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크런치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3A10F4-F4E9-0575-AC60-DBD4C2701AF1}"/>
              </a:ext>
            </a:extLst>
          </p:cNvPr>
          <p:cNvSpPr txBox="1"/>
          <p:nvPr/>
        </p:nvSpPr>
        <p:spPr>
          <a:xfrm>
            <a:off x="2008743" y="5098430"/>
            <a:ext cx="2540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플랭크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개구리 점프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180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점프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스쿼트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094699-0D4C-013D-4D78-BE4A3F76987C}"/>
              </a:ext>
            </a:extLst>
          </p:cNvPr>
          <p:cNvSpPr txBox="1"/>
          <p:nvPr/>
        </p:nvSpPr>
        <p:spPr>
          <a:xfrm>
            <a:off x="2008743" y="3761479"/>
            <a:ext cx="2540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Home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Report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등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053B99-840E-8107-2F38-3FE85606E5EE}"/>
              </a:ext>
            </a:extLst>
          </p:cNvPr>
          <p:cNvSpPr txBox="1"/>
          <p:nvPr/>
        </p:nvSpPr>
        <p:spPr>
          <a:xfrm>
            <a:off x="5004903" y="5098430"/>
            <a:ext cx="20054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월간 운동 달성 지표 제공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DE6659-C9BB-E3BD-1A92-D7F47C49C9DF}"/>
              </a:ext>
            </a:extLst>
          </p:cNvPr>
          <p:cNvSpPr txBox="1"/>
          <p:nvPr/>
        </p:nvSpPr>
        <p:spPr>
          <a:xfrm>
            <a:off x="5004902" y="3761479"/>
            <a:ext cx="2540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 특성을 고려하여 효율적인 운동 제안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F5ED04-80D0-2AB2-5917-25E8AE950083}"/>
              </a:ext>
            </a:extLst>
          </p:cNvPr>
          <p:cNvSpPr txBox="1"/>
          <p:nvPr/>
        </p:nvSpPr>
        <p:spPr>
          <a:xfrm>
            <a:off x="5004902" y="4433489"/>
            <a:ext cx="2540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심박수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칼로리 소모량 등 측정 및 기록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952B69-60B8-1A5C-5DE8-FD821BA49AF7}"/>
              </a:ext>
            </a:extLst>
          </p:cNvPr>
          <p:cNvSpPr txBox="1"/>
          <p:nvPr/>
        </p:nvSpPr>
        <p:spPr>
          <a:xfrm>
            <a:off x="7871809" y="3761479"/>
            <a:ext cx="33247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전문적인 컨텐츠를 통한 건강 증진 및 근골격계 질환 예방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75E2BD-6770-4C93-CB9B-7996575FB9E3}"/>
              </a:ext>
            </a:extLst>
          </p:cNvPr>
          <p:cNvSpPr txBox="1"/>
          <p:nvPr/>
        </p:nvSpPr>
        <p:spPr>
          <a:xfrm>
            <a:off x="7871809" y="4467725"/>
            <a:ext cx="36534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사회 체육 시설 또는 의료기관과 협업하여 운동 전문화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생활화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4AA2FE-B66C-50ED-85FD-A5B2B1198EC7}"/>
              </a:ext>
            </a:extLst>
          </p:cNvPr>
          <p:cNvSpPr txBox="1"/>
          <p:nvPr/>
        </p:nvSpPr>
        <p:spPr>
          <a:xfrm>
            <a:off x="5167367" y="2655938"/>
            <a:ext cx="1653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chemeClr val="bg1"/>
                </a:solidFill>
              </a:rPr>
              <a:t>전 문 화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385FAE3-0C4D-7EA4-6FF9-6D8E13BD9788}"/>
              </a:ext>
            </a:extLst>
          </p:cNvPr>
          <p:cNvSpPr txBox="1"/>
          <p:nvPr/>
        </p:nvSpPr>
        <p:spPr>
          <a:xfrm>
            <a:off x="7871809" y="2655938"/>
            <a:ext cx="1653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chemeClr val="bg1"/>
                </a:solidFill>
              </a:rPr>
              <a:t>콜 라 보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93DC105-A059-3B63-8636-70E6CB70E71B}"/>
              </a:ext>
            </a:extLst>
          </p:cNvPr>
          <p:cNvCxnSpPr/>
          <p:nvPr/>
        </p:nvCxnSpPr>
        <p:spPr>
          <a:xfrm>
            <a:off x="3278927" y="2110562"/>
            <a:ext cx="169611" cy="0"/>
          </a:xfrm>
          <a:prstGeom prst="line">
            <a:avLst/>
          </a:prstGeom>
          <a:ln w="28575">
            <a:solidFill>
              <a:srgbClr val="A2BA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75BACD-DE86-3088-019E-F87EEF5330CB}"/>
              </a:ext>
            </a:extLst>
          </p:cNvPr>
          <p:cNvCxnSpPr/>
          <p:nvPr/>
        </p:nvCxnSpPr>
        <p:spPr>
          <a:xfrm>
            <a:off x="6011194" y="2110562"/>
            <a:ext cx="169611" cy="0"/>
          </a:xfrm>
          <a:prstGeom prst="line">
            <a:avLst/>
          </a:prstGeom>
          <a:ln w="28575">
            <a:solidFill>
              <a:srgbClr val="A2BA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4D870B7-6663-718B-A0B9-472136BBE271}"/>
              </a:ext>
            </a:extLst>
          </p:cNvPr>
          <p:cNvCxnSpPr>
            <a:cxnSpLocks/>
          </p:cNvCxnSpPr>
          <p:nvPr/>
        </p:nvCxnSpPr>
        <p:spPr>
          <a:xfrm>
            <a:off x="8758135" y="2110562"/>
            <a:ext cx="169611" cy="0"/>
          </a:xfrm>
          <a:prstGeom prst="line">
            <a:avLst/>
          </a:prstGeom>
          <a:ln w="28575">
            <a:solidFill>
              <a:srgbClr val="A2BA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6" descr="휠체어를 타도 땀 흘릴 수 있다. 장애인에게 운동이란?">
            <a:extLst>
              <a:ext uri="{FF2B5EF4-FFF2-40B4-BE49-F238E27FC236}">
                <a16:creationId xmlns:a16="http://schemas.microsoft.com/office/drawing/2014/main" id="{683EB20C-C1D4-119C-4951-D4929987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" y="4610"/>
            <a:ext cx="12190222" cy="68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직사각형 2076">
            <a:extLst>
              <a:ext uri="{FF2B5EF4-FFF2-40B4-BE49-F238E27FC236}">
                <a16:creationId xmlns:a16="http://schemas.microsoft.com/office/drawing/2014/main" id="{E5DAD552-CE0E-09BF-34D7-F310F4152CF1}"/>
              </a:ext>
            </a:extLst>
          </p:cNvPr>
          <p:cNvSpPr/>
          <p:nvPr/>
        </p:nvSpPr>
        <p:spPr>
          <a:xfrm>
            <a:off x="0" y="-1"/>
            <a:ext cx="12192000" cy="682271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9" name="Picture 4" descr="좌절 된 장애인 된 스포츠맨 | 프리미엄 사진">
            <a:extLst>
              <a:ext uri="{FF2B5EF4-FFF2-40B4-BE49-F238E27FC236}">
                <a16:creationId xmlns:a16="http://schemas.microsoft.com/office/drawing/2014/main" id="{EDFE6E56-62DF-0273-E0E5-9335AF31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2" y="0"/>
            <a:ext cx="12195212" cy="685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직사각형 2059">
            <a:extLst>
              <a:ext uri="{FF2B5EF4-FFF2-40B4-BE49-F238E27FC236}">
                <a16:creationId xmlns:a16="http://schemas.microsoft.com/office/drawing/2014/main" id="{1B9210AD-D7A0-447D-6A4E-4EEBFD2110CF}"/>
              </a:ext>
            </a:extLst>
          </p:cNvPr>
          <p:cNvSpPr/>
          <p:nvPr/>
        </p:nvSpPr>
        <p:spPr>
          <a:xfrm>
            <a:off x="0" y="7252"/>
            <a:ext cx="12192000" cy="685074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64" name="그룹 2063">
            <a:extLst>
              <a:ext uri="{FF2B5EF4-FFF2-40B4-BE49-F238E27FC236}">
                <a16:creationId xmlns:a16="http://schemas.microsoft.com/office/drawing/2014/main" id="{38BFE6F9-A195-FD08-F5BC-976AFDE1A4F8}"/>
              </a:ext>
            </a:extLst>
          </p:cNvPr>
          <p:cNvGrpSpPr/>
          <p:nvPr/>
        </p:nvGrpSpPr>
        <p:grpSpPr>
          <a:xfrm>
            <a:off x="2754431" y="1833801"/>
            <a:ext cx="7106647" cy="977499"/>
            <a:chOff x="2754431" y="2238067"/>
            <a:chExt cx="7106647" cy="9774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28E5D2-23A9-02EE-05CD-1339046F1563}"/>
                </a:ext>
              </a:extLst>
            </p:cNvPr>
            <p:cNvSpPr/>
            <p:nvPr/>
          </p:nvSpPr>
          <p:spPr>
            <a:xfrm>
              <a:off x="2754431" y="2238067"/>
              <a:ext cx="7106647" cy="977499"/>
            </a:xfrm>
            <a:prstGeom prst="roundRect">
              <a:avLst>
                <a:gd name="adj" fmla="val 3982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뉴스 미디어 신문 광고 정보, 뉴스 아이콘, 본문, 주황색, 다른 사람 png | PNGWing">
              <a:extLst>
                <a:ext uri="{FF2B5EF4-FFF2-40B4-BE49-F238E27FC236}">
                  <a16:creationId xmlns:a16="http://schemas.microsoft.com/office/drawing/2014/main" id="{9958F6D7-7DE8-0097-1DF6-F6F6F2B40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3333" y1="32500" x2="33333" y2="32500"/>
                          <a14:foregroundMark x1="42778" y1="33333" x2="42778" y2="33333"/>
                          <a14:foregroundMark x1="51111" y1="33611" x2="51111" y2="33611"/>
                          <a14:foregroundMark x1="63611" y1="32500" x2="63611" y2="32500"/>
                          <a14:foregroundMark x1="28056" y1="16111" x2="28056" y2="16111"/>
                          <a14:foregroundMark x1="52222" y1="43611" x2="52222" y2="43611"/>
                          <a14:foregroundMark x1="56944" y1="50556" x2="56944" y2="50556"/>
                          <a14:foregroundMark x1="46111" y1="56389" x2="46111" y2="56389"/>
                          <a14:foregroundMark x1="44444" y1="64167" x2="44444" y2="64167"/>
                          <a14:foregroundMark x1="46111" y1="71667" x2="46111" y2="71667"/>
                          <a14:foregroundMark x1="61667" y1="65278" x2="61667" y2="65278"/>
                          <a14:foregroundMark x1="60000" y1="61667" x2="60000" y2="6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259" y="2314266"/>
              <a:ext cx="818951" cy="81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0F4A0-94AE-1D33-41BC-AC68E0E91CF5}"/>
                </a:ext>
              </a:extLst>
            </p:cNvPr>
            <p:cNvSpPr txBox="1"/>
            <p:nvPr/>
          </p:nvSpPr>
          <p:spPr>
            <a:xfrm>
              <a:off x="4039671" y="2677508"/>
              <a:ext cx="5339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운동할 기회도 장소도 없는 장애인들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DE51EB-6263-4222-C8D6-76981288593C}"/>
                </a:ext>
              </a:extLst>
            </p:cNvPr>
            <p:cNvSpPr txBox="1"/>
            <p:nvPr/>
          </p:nvSpPr>
          <p:spPr>
            <a:xfrm>
              <a:off x="4125758" y="2388721"/>
              <a:ext cx="4577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2023.06.27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청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**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사 뉴스레터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63" name="그룹 2062">
            <a:extLst>
              <a:ext uri="{FF2B5EF4-FFF2-40B4-BE49-F238E27FC236}">
                <a16:creationId xmlns:a16="http://schemas.microsoft.com/office/drawing/2014/main" id="{7C0F94E0-D03A-73F3-0A0F-AD04593418C2}"/>
              </a:ext>
            </a:extLst>
          </p:cNvPr>
          <p:cNvGrpSpPr/>
          <p:nvPr/>
        </p:nvGrpSpPr>
        <p:grpSpPr>
          <a:xfrm>
            <a:off x="1745652" y="2996287"/>
            <a:ext cx="7777207" cy="977498"/>
            <a:chOff x="1745652" y="3400553"/>
            <a:chExt cx="7777207" cy="97749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639647E-DA5D-C650-61A9-1DB5AA37B3E8}"/>
                </a:ext>
              </a:extLst>
            </p:cNvPr>
            <p:cNvSpPr/>
            <p:nvPr/>
          </p:nvSpPr>
          <p:spPr>
            <a:xfrm>
              <a:off x="1745652" y="3400553"/>
              <a:ext cx="7777207" cy="977498"/>
            </a:xfrm>
            <a:prstGeom prst="roundRect">
              <a:avLst>
                <a:gd name="adj" fmla="val 3982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뉴스 미디어 신문 광고 정보, 뉴스 아이콘, 본문, 주황색, 다른 사람 png | PNGWing">
              <a:extLst>
                <a:ext uri="{FF2B5EF4-FFF2-40B4-BE49-F238E27FC236}">
                  <a16:creationId xmlns:a16="http://schemas.microsoft.com/office/drawing/2014/main" id="{7EA630B2-CCA4-05C4-4A3C-53986BB90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3333" y1="32500" x2="33333" y2="32500"/>
                          <a14:foregroundMark x1="42778" y1="33333" x2="42778" y2="33333"/>
                          <a14:foregroundMark x1="51111" y1="33611" x2="51111" y2="33611"/>
                          <a14:foregroundMark x1="63611" y1="32500" x2="63611" y2="32500"/>
                          <a14:foregroundMark x1="28056" y1="16111" x2="28056" y2="16111"/>
                          <a14:foregroundMark x1="52222" y1="43611" x2="52222" y2="43611"/>
                          <a14:foregroundMark x1="56944" y1="50556" x2="56944" y2="50556"/>
                          <a14:foregroundMark x1="46111" y1="56389" x2="46111" y2="56389"/>
                          <a14:foregroundMark x1="44444" y1="64167" x2="44444" y2="64167"/>
                          <a14:foregroundMark x1="46111" y1="71667" x2="46111" y2="71667"/>
                          <a14:foregroundMark x1="61667" y1="65278" x2="61667" y2="65278"/>
                          <a14:foregroundMark x1="60000" y1="61667" x2="60000" y2="6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480" y="3476752"/>
              <a:ext cx="818951" cy="81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BA1532-A89D-5B9B-AE0F-8587715FC3B8}"/>
                </a:ext>
              </a:extLst>
            </p:cNvPr>
            <p:cNvSpPr txBox="1"/>
            <p:nvPr/>
          </p:nvSpPr>
          <p:spPr>
            <a:xfrm>
              <a:off x="3030892" y="3839994"/>
              <a:ext cx="6491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운동 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년 했지만 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퇴짜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’... 265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만명을 위한 헬스장은 없다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F0BEA4-40C0-4A20-A9E1-4EB9DE1127F6}"/>
                </a:ext>
              </a:extLst>
            </p:cNvPr>
            <p:cNvSpPr txBox="1"/>
            <p:nvPr/>
          </p:nvSpPr>
          <p:spPr>
            <a:xfrm>
              <a:off x="3116979" y="3551207"/>
              <a:ext cx="561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2023.04.20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한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레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65" name="그룹 2064">
            <a:extLst>
              <a:ext uri="{FF2B5EF4-FFF2-40B4-BE49-F238E27FC236}">
                <a16:creationId xmlns:a16="http://schemas.microsoft.com/office/drawing/2014/main" id="{0F285ACA-6DD0-993D-852D-EFA8AD1DB9E7}"/>
              </a:ext>
            </a:extLst>
          </p:cNvPr>
          <p:cNvGrpSpPr/>
          <p:nvPr/>
        </p:nvGrpSpPr>
        <p:grpSpPr>
          <a:xfrm>
            <a:off x="716553" y="716216"/>
            <a:ext cx="7406640" cy="977499"/>
            <a:chOff x="716553" y="1120482"/>
            <a:chExt cx="7406640" cy="97749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D5095AD-1F8D-0DBD-5CDD-B9CF549AD91F}"/>
                </a:ext>
              </a:extLst>
            </p:cNvPr>
            <p:cNvSpPr/>
            <p:nvPr/>
          </p:nvSpPr>
          <p:spPr>
            <a:xfrm>
              <a:off x="716553" y="1120482"/>
              <a:ext cx="7406640" cy="977499"/>
            </a:xfrm>
            <a:prstGeom prst="roundRect">
              <a:avLst>
                <a:gd name="adj" fmla="val 3982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2" descr="뉴스 미디어 신문 광고 정보, 뉴스 아이콘, 본문, 주황색, 다른 사람 png | PNGWing">
              <a:extLst>
                <a:ext uri="{FF2B5EF4-FFF2-40B4-BE49-F238E27FC236}">
                  <a16:creationId xmlns:a16="http://schemas.microsoft.com/office/drawing/2014/main" id="{C13A7F49-7E5D-4E62-5EEB-CC457697C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3333" y1="32500" x2="33333" y2="32500"/>
                          <a14:foregroundMark x1="42778" y1="33333" x2="42778" y2="33333"/>
                          <a14:foregroundMark x1="51111" y1="33611" x2="51111" y2="33611"/>
                          <a14:foregroundMark x1="63611" y1="32500" x2="63611" y2="32500"/>
                          <a14:foregroundMark x1="28056" y1="16111" x2="28056" y2="16111"/>
                          <a14:foregroundMark x1="52222" y1="43611" x2="52222" y2="43611"/>
                          <a14:foregroundMark x1="56944" y1="50556" x2="56944" y2="50556"/>
                          <a14:foregroundMark x1="46111" y1="56389" x2="46111" y2="56389"/>
                          <a14:foregroundMark x1="44444" y1="64167" x2="44444" y2="64167"/>
                          <a14:foregroundMark x1="46111" y1="71667" x2="46111" y2="71667"/>
                          <a14:foregroundMark x1="61667" y1="65278" x2="61667" y2="65278"/>
                          <a14:foregroundMark x1="60000" y1="61667" x2="60000" y2="6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381" y="1196681"/>
              <a:ext cx="818951" cy="81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6E8666-7C3F-1AF1-796A-732D4498504B}"/>
                </a:ext>
              </a:extLst>
            </p:cNvPr>
            <p:cNvSpPr txBox="1"/>
            <p:nvPr/>
          </p:nvSpPr>
          <p:spPr>
            <a:xfrm>
              <a:off x="2001793" y="1559923"/>
              <a:ext cx="55470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혼자 운동 어려워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.. 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체육시설 안 가는 장애인들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CBC7C5-5219-33BB-5B1A-630B47B3F782}"/>
                </a:ext>
              </a:extLst>
            </p:cNvPr>
            <p:cNvSpPr txBox="1"/>
            <p:nvPr/>
          </p:nvSpPr>
          <p:spPr>
            <a:xfrm>
              <a:off x="2087880" y="1271136"/>
              <a:ext cx="5227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2023.01.16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에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</a:rPr>
                <a:t>블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뉴스</a:t>
              </a:r>
            </a:p>
          </p:txBody>
        </p:sp>
      </p:grp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16CB5ABD-47B3-CED4-E01F-DBA3C5B3EA0B}"/>
              </a:ext>
            </a:extLst>
          </p:cNvPr>
          <p:cNvGrpSpPr/>
          <p:nvPr/>
        </p:nvGrpSpPr>
        <p:grpSpPr>
          <a:xfrm>
            <a:off x="4039671" y="4158772"/>
            <a:ext cx="6491968" cy="977498"/>
            <a:chOff x="4039671" y="4563038"/>
            <a:chExt cx="6491968" cy="97749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779B7B1-4E12-9858-B626-0F226A45C104}"/>
                </a:ext>
              </a:extLst>
            </p:cNvPr>
            <p:cNvSpPr/>
            <p:nvPr/>
          </p:nvSpPr>
          <p:spPr>
            <a:xfrm>
              <a:off x="4039671" y="4563038"/>
              <a:ext cx="6491968" cy="977498"/>
            </a:xfrm>
            <a:prstGeom prst="roundRect">
              <a:avLst>
                <a:gd name="adj" fmla="val 3982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2" descr="뉴스 미디어 신문 광고 정보, 뉴스 아이콘, 본문, 주황색, 다른 사람 png | PNGWing">
              <a:extLst>
                <a:ext uri="{FF2B5EF4-FFF2-40B4-BE49-F238E27FC236}">
                  <a16:creationId xmlns:a16="http://schemas.microsoft.com/office/drawing/2014/main" id="{50793A52-06C5-DD7E-E970-3FCB7227A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3333" y1="32500" x2="33333" y2="32500"/>
                          <a14:foregroundMark x1="42778" y1="33333" x2="42778" y2="33333"/>
                          <a14:foregroundMark x1="51111" y1="33611" x2="51111" y2="33611"/>
                          <a14:foregroundMark x1="63611" y1="32500" x2="63611" y2="32500"/>
                          <a14:foregroundMark x1="28056" y1="16111" x2="28056" y2="16111"/>
                          <a14:foregroundMark x1="52222" y1="43611" x2="52222" y2="43611"/>
                          <a14:foregroundMark x1="56944" y1="50556" x2="56944" y2="50556"/>
                          <a14:foregroundMark x1="46111" y1="56389" x2="46111" y2="56389"/>
                          <a14:foregroundMark x1="44444" y1="64167" x2="44444" y2="64167"/>
                          <a14:foregroundMark x1="46111" y1="71667" x2="46111" y2="71667"/>
                          <a14:foregroundMark x1="61667" y1="65278" x2="61667" y2="65278"/>
                          <a14:foregroundMark x1="60000" y1="61667" x2="60000" y2="6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498" y="4639236"/>
              <a:ext cx="818951" cy="81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953029-017E-50B6-9B17-AB38AD50BA40}"/>
                </a:ext>
              </a:extLst>
            </p:cNvPr>
            <p:cNvSpPr txBox="1"/>
            <p:nvPr/>
          </p:nvSpPr>
          <p:spPr>
            <a:xfrm>
              <a:off x="5324910" y="5002478"/>
              <a:ext cx="4419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r>
                <a:rPr lang="ko-KR" altLang="en-US" sz="2000" b="0" i="0" dirty="0">
                  <a:solidFill>
                    <a:srgbClr val="222222"/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장애인스포츠강좌 바우처 ‘속 빈 강정’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9B80AA-B591-AA48-D769-F16AED97C911}"/>
                </a:ext>
              </a:extLst>
            </p:cNvPr>
            <p:cNvSpPr txBox="1"/>
            <p:nvPr/>
          </p:nvSpPr>
          <p:spPr>
            <a:xfrm>
              <a:off x="5410997" y="4713691"/>
              <a:ext cx="4175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2023.07.13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소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포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</a:rPr>
                <a:t>스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88E016B6-4386-6E31-1F53-FCA88A30214B}"/>
              </a:ext>
            </a:extLst>
          </p:cNvPr>
          <p:cNvGrpSpPr/>
          <p:nvPr/>
        </p:nvGrpSpPr>
        <p:grpSpPr>
          <a:xfrm>
            <a:off x="2419151" y="5304655"/>
            <a:ext cx="8346167" cy="977498"/>
            <a:chOff x="2419151" y="5708921"/>
            <a:chExt cx="8346167" cy="97749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CB9A168-1474-5F64-DEAC-7E725A21E700}"/>
                </a:ext>
              </a:extLst>
            </p:cNvPr>
            <p:cNvSpPr/>
            <p:nvPr/>
          </p:nvSpPr>
          <p:spPr>
            <a:xfrm>
              <a:off x="2419151" y="5708921"/>
              <a:ext cx="8346167" cy="977498"/>
            </a:xfrm>
            <a:prstGeom prst="roundRect">
              <a:avLst>
                <a:gd name="adj" fmla="val 3982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  <a:effectLst>
              <a:outerShdw blurRad="25400" dist="25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뉴스 미디어 신문 광고 정보, 뉴스 아이콘, 본문, 주황색, 다른 사람 png | PNGWing">
              <a:extLst>
                <a:ext uri="{FF2B5EF4-FFF2-40B4-BE49-F238E27FC236}">
                  <a16:creationId xmlns:a16="http://schemas.microsoft.com/office/drawing/2014/main" id="{67466261-1E24-B165-D900-D8A147BFB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3333" y1="32500" x2="33333" y2="32500"/>
                          <a14:foregroundMark x1="42778" y1="33333" x2="42778" y2="33333"/>
                          <a14:foregroundMark x1="51111" y1="33611" x2="51111" y2="33611"/>
                          <a14:foregroundMark x1="63611" y1="32500" x2="63611" y2="32500"/>
                          <a14:foregroundMark x1="28056" y1="16111" x2="28056" y2="16111"/>
                          <a14:foregroundMark x1="52222" y1="43611" x2="52222" y2="43611"/>
                          <a14:foregroundMark x1="56944" y1="50556" x2="56944" y2="50556"/>
                          <a14:foregroundMark x1="46111" y1="56389" x2="46111" y2="56389"/>
                          <a14:foregroundMark x1="44444" y1="64167" x2="44444" y2="64167"/>
                          <a14:foregroundMark x1="46111" y1="71667" x2="46111" y2="71667"/>
                          <a14:foregroundMark x1="61667" y1="65278" x2="61667" y2="65278"/>
                          <a14:foregroundMark x1="60000" y1="61667" x2="60000" y2="6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79" y="5785119"/>
              <a:ext cx="818951" cy="81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25706C-C127-E3E6-A005-01C287BC94AA}"/>
                </a:ext>
              </a:extLst>
            </p:cNvPr>
            <p:cNvSpPr txBox="1"/>
            <p:nvPr/>
          </p:nvSpPr>
          <p:spPr>
            <a:xfrm>
              <a:off x="3704391" y="6148360"/>
              <a:ext cx="5638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2022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년 장애인 생활체육 참여율 </a:t>
              </a:r>
              <a:r>
                <a:rPr lang="en-US" altLang="ko-KR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26.6%, </a:t>
              </a:r>
              <a:r>
                <a:rPr lang="ko-KR" altLang="en-US" sz="20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여전히 낮아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F04442-6C21-1F4C-445F-8267B16FD67C}"/>
                </a:ext>
              </a:extLst>
            </p:cNvPr>
            <p:cNvSpPr txBox="1"/>
            <p:nvPr/>
          </p:nvSpPr>
          <p:spPr>
            <a:xfrm>
              <a:off x="3790478" y="5859574"/>
              <a:ext cx="2890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2023.01.16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무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*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신문</a:t>
              </a: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DD5D98-45AA-F335-8E54-0D22E49B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97336"/>
            <a:ext cx="12268200" cy="10784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solidFill>
                  <a:schemeClr val="bg1"/>
                </a:solidFill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60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1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1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1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2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5927" y="2613431"/>
            <a:ext cx="3322023" cy="1395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7193" y="3539683"/>
            <a:ext cx="897778" cy="329143"/>
            <a:chOff x="7255789" y="530952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5789" y="530952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353</Words>
  <Application>Microsoft Office PowerPoint</Application>
  <PresentationFormat>와이드스크린</PresentationFormat>
  <Paragraphs>93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Arial Unicode MS</vt:lpstr>
      <vt:lpstr>Cascadia Code</vt:lpstr>
      <vt:lpstr>HY나무L</vt:lpstr>
      <vt:lpstr>나눔고딕</vt:lpstr>
      <vt:lpstr>나눔스퀘어</vt:lpstr>
      <vt:lpstr>마루 부리 중간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김정인</dc:creator>
  <cp:lastModifiedBy>Jeongwon Ma</cp:lastModifiedBy>
  <cp:revision>8</cp:revision>
  <dcterms:created xsi:type="dcterms:W3CDTF">2023-08-25T06:44:15Z</dcterms:created>
  <dcterms:modified xsi:type="dcterms:W3CDTF">2023-08-25T17:10:23Z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C:\Users\김정인\Desktop\프레젠테이션1.pptx</vt:lpwstr>
  </property>
</Properties>
</file>